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16"/>
  </p:notesMasterIdLst>
  <p:sldIdLst>
    <p:sldId id="296" r:id="rId2"/>
    <p:sldId id="283" r:id="rId3"/>
    <p:sldId id="284" r:id="rId4"/>
    <p:sldId id="279" r:id="rId5"/>
    <p:sldId id="286" r:id="rId6"/>
    <p:sldId id="280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295" autoAdjust="0"/>
  </p:normalViewPr>
  <p:slideViewPr>
    <p:cSldViewPr>
      <p:cViewPr varScale="1">
        <p:scale>
          <a:sx n="54" d="100"/>
          <a:sy n="54" d="100"/>
        </p:scale>
        <p:origin x="-18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F759E-B0B3-4BD1-8C94-CA1B9CE29168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4D225-3768-4B3A-9332-75E84767F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44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4D225-3768-4B3A-9332-75E84767F2A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382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4D225-3768-4B3A-9332-75E84767F2A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491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C74D96A-1B8E-4C74-83D7-34B365A71387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74D96A-1B8E-4C74-83D7-34B365A71387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C74D96A-1B8E-4C74-83D7-34B365A71387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C74D96A-1B8E-4C74-83D7-34B365A71387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08113"/>
          </a:xfrm>
        </p:spPr>
        <p:txBody>
          <a:bodyPr>
            <a:normAutofit/>
          </a:bodyPr>
          <a:lstStyle/>
          <a:p>
            <a:r>
              <a:rPr lang="tr-TR" dirty="0" smtClean="0"/>
              <a:t>DAVRANIŞSAL MÜDAHALELER III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738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Sistematik Duyarsızlaştırma - </a:t>
            </a:r>
            <a:r>
              <a:rPr lang="tr-TR" dirty="0" smtClean="0"/>
              <a:t>V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10-20 arası farklı maddeden oluşan indeks kartı: Danışan tarafından en az kaygı uyandırandan en çok kaygı uyandırana kadar aşamalı bir sıra.</a:t>
            </a:r>
          </a:p>
          <a:p>
            <a:r>
              <a:rPr lang="tr-TR" dirty="0" smtClean="0"/>
              <a:t>Öznel Rahatsızlık Birimi Ölçeği: 0’dan 100’e kadar puanlama. 0</a:t>
            </a:r>
            <a:r>
              <a:rPr lang="en-US" dirty="0" smtClean="0"/>
              <a:t> </a:t>
            </a:r>
            <a:r>
              <a:rPr lang="tr-TR" dirty="0" smtClean="0"/>
              <a:t>= </a:t>
            </a:r>
            <a:r>
              <a:rPr lang="en-US" dirty="0" smtClean="0"/>
              <a:t>Son </a:t>
            </a:r>
            <a:r>
              <a:rPr lang="en-US" dirty="0" err="1" smtClean="0"/>
              <a:t>derece</a:t>
            </a:r>
            <a:r>
              <a:rPr lang="en-US" dirty="0" smtClean="0"/>
              <a:t> </a:t>
            </a:r>
            <a:r>
              <a:rPr lang="en-US" dirty="0" err="1" smtClean="0"/>
              <a:t>sak</a:t>
            </a:r>
            <a:r>
              <a:rPr lang="tr-TR" dirty="0" smtClean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duygu</a:t>
            </a:r>
            <a:r>
              <a:rPr lang="tr-TR" dirty="0"/>
              <a:t>,</a:t>
            </a:r>
            <a:r>
              <a:rPr lang="en-US" dirty="0" smtClean="0"/>
              <a:t> </a:t>
            </a:r>
            <a:r>
              <a:rPr lang="tr-TR" dirty="0" smtClean="0"/>
              <a:t>100 = panik duygusu yada aşırı bir duygu</a:t>
            </a:r>
          </a:p>
          <a:p>
            <a:r>
              <a:rPr lang="tr-TR" dirty="0" smtClean="0"/>
              <a:t>Hiyerarşi oluşturulduktan sonra danışanı kas gevşetme ya da onun türevi konusunda eğittikten sonra eşleme sürecine başlama.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960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Kendini Yönetme - 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Kendini yönetme stratejilerinin temel özelliği, danışanın değişim çabalarını psikolojik danışmandan daha az yardım alarak kendi kendini yönetmesidir. Kendini yönetme müdahaleleri arasında;</a:t>
            </a:r>
          </a:p>
          <a:p>
            <a:pPr lvl="1"/>
            <a:r>
              <a:rPr lang="tr-TR" dirty="0" smtClean="0"/>
              <a:t>Kendini ayarlama</a:t>
            </a:r>
          </a:p>
          <a:p>
            <a:pPr lvl="1"/>
            <a:r>
              <a:rPr lang="tr-TR" dirty="0" smtClean="0"/>
              <a:t>Kendini ödüllendirme</a:t>
            </a:r>
          </a:p>
          <a:p>
            <a:pPr lvl="1"/>
            <a:r>
              <a:rPr lang="tr-TR" dirty="0" smtClean="0"/>
              <a:t>Danışanın kendisiyle sözleşme yapması </a:t>
            </a:r>
            <a:r>
              <a:rPr lang="tr-TR" dirty="0" smtClean="0">
                <a:solidFill>
                  <a:schemeClr val="tx1"/>
                </a:solidFill>
              </a:rPr>
              <a:t>yer alır.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563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Kendini Yönetme - II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tr-TR" sz="2200" b="1" dirty="0" smtClean="0"/>
              <a:t>Kendini Ayarlama (Self-</a:t>
            </a:r>
            <a:r>
              <a:rPr lang="tr-TR" sz="2200" b="1" dirty="0" err="1" smtClean="0"/>
              <a:t>monitoring</a:t>
            </a:r>
            <a:r>
              <a:rPr lang="tr-TR" sz="2200" b="1" dirty="0" smtClean="0"/>
              <a:t>)</a:t>
            </a:r>
          </a:p>
          <a:p>
            <a:pPr lvl="1"/>
            <a:r>
              <a:rPr lang="tr-TR" sz="2200" dirty="0" smtClean="0"/>
              <a:t>Kendini gözlemleme</a:t>
            </a:r>
          </a:p>
          <a:p>
            <a:pPr lvl="1"/>
            <a:r>
              <a:rPr lang="tr-TR" sz="2200" dirty="0" smtClean="0"/>
              <a:t>Kayıt altına alma</a:t>
            </a:r>
          </a:p>
          <a:p>
            <a:r>
              <a:rPr lang="tr-TR" sz="2200" dirty="0" smtClean="0"/>
              <a:t>Kendini ayarlama; olumlu ya da arzu edilen davranışların görülme sıklığını artırmakta, olumsuz ya da arzu edilmeyen davranışların görülme sıklığını azaltmaktadır.</a:t>
            </a:r>
          </a:p>
          <a:p>
            <a:r>
              <a:rPr lang="tr-TR" sz="2200" dirty="0" smtClean="0"/>
              <a:t>Danışanların değer verdikleri ya da en çok değiştirmek istedikleri davranışları gözden geçirmeleri önem arz etmektedir. </a:t>
            </a:r>
            <a:r>
              <a:rPr lang="tr-TR" sz="2200" dirty="0" err="1" smtClean="0">
                <a:solidFill>
                  <a:srgbClr val="0070C0"/>
                </a:solidFill>
              </a:rPr>
              <a:t>Örn</a:t>
            </a:r>
            <a:r>
              <a:rPr lang="tr-TR" sz="2200" dirty="0" smtClean="0">
                <a:solidFill>
                  <a:srgbClr val="0070C0"/>
                </a:solidFill>
              </a:rPr>
              <a:t>: Telefonda konuşarak geçen sürenin kaydedilmesi (hem süre hem de sıklığın kaydedilmesi)</a:t>
            </a:r>
          </a:p>
          <a:p>
            <a:r>
              <a:rPr lang="tr-TR" sz="2200" dirty="0" smtClean="0"/>
              <a:t>Kendini ayarlamak ilk adım davranışları saymak, ikinci adım ise davranış sayımını belli zaman aralıklarında yapmaktır.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23199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Kendini Yönetme - III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tr-TR" b="1" dirty="0" smtClean="0"/>
              <a:t>Kendini Ödüllendirme (Self-</a:t>
            </a:r>
            <a:r>
              <a:rPr lang="tr-TR" b="1" dirty="0" err="1" smtClean="0"/>
              <a:t>reward</a:t>
            </a:r>
            <a:r>
              <a:rPr lang="tr-TR" b="1" dirty="0" smtClean="0"/>
              <a:t>)</a:t>
            </a:r>
          </a:p>
          <a:p>
            <a:r>
              <a:rPr lang="tr-TR" dirty="0" smtClean="0"/>
              <a:t>Arzu edilen bir tepki ya da davranışın gelmesinde sonra kişinin kendisine bilerek bir ödül vermesidir. </a:t>
            </a:r>
          </a:p>
          <a:p>
            <a:r>
              <a:rPr lang="tr-TR" dirty="0" smtClean="0"/>
              <a:t>Kendini ödüllendirmede göz önünde bulundurulması gerekenler:</a:t>
            </a:r>
          </a:p>
          <a:p>
            <a:pPr lvl="1"/>
            <a:r>
              <a:rPr lang="tr-TR" dirty="0" smtClean="0"/>
              <a:t>Doğru ödülü seçmek </a:t>
            </a:r>
            <a:r>
              <a:rPr lang="tr-TR" dirty="0" smtClean="0">
                <a:solidFill>
                  <a:schemeClr val="tx1"/>
                </a:solidFill>
              </a:rPr>
              <a:t>(Sembolik, hayali ve maddi ödüller)</a:t>
            </a:r>
          </a:p>
          <a:p>
            <a:pPr lvl="1"/>
            <a:r>
              <a:rPr lang="tr-TR" dirty="0" smtClean="0"/>
              <a:t>Ödülü nasıl vereceğini </a:t>
            </a:r>
            <a:r>
              <a:rPr lang="tr-TR" dirty="0" smtClean="0">
                <a:solidFill>
                  <a:schemeClr val="tx1"/>
                </a:solidFill>
              </a:rPr>
              <a:t>seçmek (Ödül mönüsü, küçük adımların ödüllendirilmesi, anında pekiştirme, hedef davranıştan sonra ödüllendirme)</a:t>
            </a:r>
          </a:p>
          <a:p>
            <a:pPr lvl="1"/>
            <a:r>
              <a:rPr lang="tr-TR" dirty="0" smtClean="0"/>
              <a:t>Ödülü ne zaman vereceğini bilmek </a:t>
            </a:r>
            <a:r>
              <a:rPr lang="tr-TR" dirty="0" smtClean="0">
                <a:solidFill>
                  <a:schemeClr val="tx1"/>
                </a:solidFill>
              </a:rPr>
              <a:t>(planlı, stratejik ve sürekli uygulanmalı)</a:t>
            </a:r>
          </a:p>
          <a:p>
            <a:r>
              <a:rPr lang="tr-TR" dirty="0" smtClean="0"/>
              <a:t>Ödüllendirme yöntemini belirleme </a:t>
            </a:r>
            <a:r>
              <a:rPr lang="tr-TR" dirty="0" err="1" smtClean="0"/>
              <a:t>bknz</a:t>
            </a:r>
            <a:r>
              <a:rPr lang="tr-TR" dirty="0" smtClean="0"/>
              <a:t> sayfa 239</a:t>
            </a:r>
          </a:p>
        </p:txBody>
      </p:sp>
    </p:spTree>
    <p:extLst>
      <p:ext uri="{BB962C8B-B14F-4D97-AF65-F5344CB8AC3E}">
        <p14:creationId xmlns:p14="http://schemas.microsoft.com/office/powerpoint/2010/main" val="2574357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Kendini Yönetme - IV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tr-TR" b="1" dirty="0" smtClean="0"/>
              <a:t>Danışanın Kendisiyle Sözleşme Yapması</a:t>
            </a:r>
          </a:p>
          <a:p>
            <a:r>
              <a:rPr lang="tr-TR" dirty="0" smtClean="0"/>
              <a:t>Danışanın işbirliğini ve bağlılığını sağlamak içi yararlı bir müdahale.</a:t>
            </a:r>
          </a:p>
          <a:p>
            <a:r>
              <a:rPr lang="tr-TR" dirty="0" smtClean="0"/>
              <a:t>Sözleşme danışanın arzu edilen davranışa erişmek için neler yapmayı kabul ettiğini belirtir. </a:t>
            </a:r>
          </a:p>
          <a:p>
            <a:r>
              <a:rPr lang="tr-TR" dirty="0" smtClean="0"/>
              <a:t>Sözleşmeler kendini ödüllendirme ile birleştirildiğinde daha etkili olur.</a:t>
            </a:r>
            <a:endParaRPr lang="tr-TR" dirty="0"/>
          </a:p>
          <a:p>
            <a:r>
              <a:rPr lang="tr-TR" dirty="0" smtClean="0">
                <a:solidFill>
                  <a:srgbClr val="0070C0"/>
                </a:solidFill>
              </a:rPr>
              <a:t>Video: </a:t>
            </a:r>
            <a:r>
              <a:rPr lang="tr-TR" dirty="0">
                <a:solidFill>
                  <a:srgbClr val="0070C0"/>
                </a:solidFill>
              </a:rPr>
              <a:t>0:10:51 Davranışsal Anlaşma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2576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Beceri Kazandırma Eğitimleri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Çeşitli beceri kazandırma eğitimleri;</a:t>
            </a:r>
          </a:p>
          <a:p>
            <a:pPr lvl="1"/>
            <a:r>
              <a:rPr lang="tr-TR" dirty="0" smtClean="0"/>
              <a:t>Problem çözme becerileri eğitimi</a:t>
            </a:r>
          </a:p>
          <a:p>
            <a:pPr lvl="1"/>
            <a:r>
              <a:rPr lang="tr-TR" dirty="0" smtClean="0"/>
              <a:t>İletişim becerileri eğitimi</a:t>
            </a:r>
          </a:p>
          <a:p>
            <a:pPr lvl="1"/>
            <a:r>
              <a:rPr lang="tr-TR" dirty="0" smtClean="0"/>
              <a:t>Sosyal beceriler eğitimi</a:t>
            </a:r>
          </a:p>
          <a:p>
            <a:pPr lvl="1"/>
            <a:r>
              <a:rPr lang="tr-TR" dirty="0" smtClean="0"/>
              <a:t>Atılganlık becerileri eğitimi</a:t>
            </a:r>
          </a:p>
          <a:p>
            <a:pPr lvl="1"/>
            <a:r>
              <a:rPr lang="tr-TR" dirty="0" smtClean="0"/>
              <a:t>Stres yönetimi eğitimi</a:t>
            </a:r>
          </a:p>
          <a:p>
            <a:r>
              <a:rPr lang="tr-TR" dirty="0" smtClean="0"/>
              <a:t>Beceri kazandırma eğitimlerinin bileşenleri;</a:t>
            </a:r>
          </a:p>
          <a:p>
            <a:pPr lvl="1"/>
            <a:r>
              <a:rPr lang="tr-TR" dirty="0" smtClean="0"/>
              <a:t>Öğrenilecek becerinin bileşenlerinin tespit edilmesi</a:t>
            </a:r>
          </a:p>
          <a:p>
            <a:pPr lvl="1"/>
            <a:r>
              <a:rPr lang="tr-TR" dirty="0" smtClean="0"/>
              <a:t>Bileşenler kolaydan zora gidecek şekilde öğrenme sırasına konması</a:t>
            </a:r>
          </a:p>
          <a:p>
            <a:pPr lvl="1"/>
            <a:r>
              <a:rPr lang="tr-TR" dirty="0" smtClean="0"/>
              <a:t>Danışanın model olan davranışı taklit etmesinin sağlanması ve davranışsal provaya yönelik dönüt verme</a:t>
            </a:r>
          </a:p>
          <a:p>
            <a:pPr lvl="1"/>
            <a:r>
              <a:rPr lang="tr-TR" dirty="0" smtClean="0"/>
              <a:t>Davranışsal tekrarın sağlanarak davranışın kazandırılması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088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Kaygı Azaltma Yöntemleri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Kaygı Türleri;</a:t>
            </a:r>
          </a:p>
          <a:p>
            <a:pPr lvl="1"/>
            <a:r>
              <a:rPr lang="tr-TR" u="sng" dirty="0" smtClean="0"/>
              <a:t>Somatik kaygı:</a:t>
            </a:r>
            <a:r>
              <a:rPr lang="tr-TR" dirty="0" smtClean="0"/>
              <a:t> Karında kelebeklerin uçuşması, avuç içlerinin terlemesi, kalp atışlarını hızlanması gibi bedensel dışavurumlar</a:t>
            </a:r>
          </a:p>
          <a:p>
            <a:pPr lvl="1"/>
            <a:r>
              <a:rPr lang="tr-TR" u="sng" dirty="0" smtClean="0"/>
              <a:t>Bilişsel kaygı:</a:t>
            </a:r>
            <a:r>
              <a:rPr lang="tr-TR" dirty="0" smtClean="0"/>
              <a:t> Konsantre olamama; istem dışı gelişen, paniğe neden olan ya da </a:t>
            </a:r>
            <a:r>
              <a:rPr lang="tr-TR" dirty="0" err="1" smtClean="0"/>
              <a:t>katastrofik</a:t>
            </a:r>
            <a:r>
              <a:rPr lang="tr-TR" dirty="0" smtClean="0"/>
              <a:t> düşüncelere dalma</a:t>
            </a:r>
          </a:p>
          <a:p>
            <a:pPr lvl="1"/>
            <a:r>
              <a:rPr lang="tr-TR" u="sng" dirty="0" smtClean="0"/>
              <a:t>Performans kaygısı ya da davranışsal kaygı</a:t>
            </a:r>
          </a:p>
          <a:p>
            <a:r>
              <a:rPr lang="tr-TR" dirty="0" smtClean="0"/>
              <a:t>Belirli bir düzeyde kaygı yararlı ancak yüksek düzeyde kaygı zarar verici ve performansı olumsuz etkileyici olabilir.</a:t>
            </a:r>
          </a:p>
          <a:p>
            <a:r>
              <a:rPr lang="tr-TR" dirty="0" smtClean="0"/>
              <a:t>Kaygı azaltma yöntemleri;</a:t>
            </a:r>
          </a:p>
          <a:p>
            <a:pPr lvl="1"/>
            <a:r>
              <a:rPr lang="tr-TR" dirty="0" smtClean="0"/>
              <a:t>Gevşeme eğitimi</a:t>
            </a:r>
          </a:p>
          <a:p>
            <a:pPr lvl="1"/>
            <a:r>
              <a:rPr lang="tr-TR" dirty="0" smtClean="0"/>
              <a:t>Sistematik duyarsızlaştırma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406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Gevşeme Alıştırmaları - 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Gevşeme Eğitimi</a:t>
            </a:r>
          </a:p>
          <a:p>
            <a:pPr lvl="1"/>
            <a:r>
              <a:rPr lang="tr-TR" dirty="0" smtClean="0"/>
              <a:t>Aşamalı gevşeme</a:t>
            </a:r>
          </a:p>
          <a:p>
            <a:pPr lvl="1"/>
            <a:r>
              <a:rPr lang="tr-TR" dirty="0" smtClean="0"/>
              <a:t>Kas gevşetme</a:t>
            </a:r>
          </a:p>
          <a:p>
            <a:r>
              <a:rPr lang="tr-TR" dirty="0" smtClean="0"/>
              <a:t>Genel kaygı, stres, baş ağrıları, psikosomatik ağrı, uykusuzluk gibi problemleri azaltılmasında kullanılır.</a:t>
            </a:r>
          </a:p>
          <a:p>
            <a:r>
              <a:rPr lang="tr-TR" dirty="0" smtClean="0"/>
              <a:t>Kas gevşetme sistematik duyarsızlaştırmanın başlıca bileşenlerinden biridir.</a:t>
            </a:r>
          </a:p>
          <a:p>
            <a:r>
              <a:rPr lang="tr-TR" dirty="0" smtClean="0"/>
              <a:t>Kaygı tedavisinde kas gevşetmenin kullanılmasının temel amacı, kas geriliminin kaygı ve stresi artırması ya da şiddetlendirmesidir.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061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Gevşeme Alıştırmaları - II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Kas gevşetme süreci;</a:t>
            </a:r>
          </a:p>
          <a:p>
            <a:pPr lvl="1"/>
            <a:r>
              <a:rPr lang="tr-TR" dirty="0" smtClean="0"/>
              <a:t>Çeşitli kas gruplarını germe ve gevşetme sonra da esnetme,</a:t>
            </a:r>
          </a:p>
          <a:p>
            <a:pPr lvl="1"/>
            <a:r>
              <a:rPr lang="tr-TR" dirty="0" smtClean="0"/>
              <a:t>Kas gerilmesi ve gevşemesi hisleri arasındaki farkları tanıma ve kas gerilimin azaltılması</a:t>
            </a:r>
          </a:p>
          <a:p>
            <a:pPr lvl="1"/>
            <a:r>
              <a:rPr lang="tr-TR" dirty="0" smtClean="0"/>
              <a:t>Telkin yoluyla daha fazla gevşeme sağlama konularında eğitimi içerir.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Video: </a:t>
            </a:r>
            <a:r>
              <a:rPr lang="tr-TR" dirty="0">
                <a:solidFill>
                  <a:srgbClr val="FF0000"/>
                </a:solidFill>
              </a:rPr>
              <a:t>1:28:30 Rahatlama</a:t>
            </a:r>
            <a:endParaRPr lang="en-US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3519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Sistematik Duyarsızlaştırma - 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Wolpe</a:t>
            </a:r>
            <a:r>
              <a:rPr lang="tr-TR" dirty="0" smtClean="0"/>
              <a:t> (1958, 1990) tarafından geliştirilmiş.</a:t>
            </a:r>
          </a:p>
          <a:p>
            <a:r>
              <a:rPr lang="tr-TR" dirty="0" smtClean="0"/>
              <a:t>Klasik koşullanmanın öğrenme ilkelerine dayalı.</a:t>
            </a:r>
          </a:p>
          <a:p>
            <a:r>
              <a:rPr lang="tr-TR" dirty="0" smtClean="0"/>
              <a:t>Duyarsızlaştırma, danışanları daha yüksek korku ya da kaygı düzeylerine karşı duyarsızlaştırmak amacıyla karşıt </a:t>
            </a:r>
            <a:r>
              <a:rPr lang="tr-TR" dirty="0" err="1" smtClean="0"/>
              <a:t>koşullamadan</a:t>
            </a:r>
            <a:r>
              <a:rPr lang="tr-TR" dirty="0" smtClean="0"/>
              <a:t> (bir tepkinin yerine başka bir tepki vermeyi öğrenmenin kullanılması) yararlanır. </a:t>
            </a:r>
          </a:p>
          <a:p>
            <a:r>
              <a:rPr lang="tr-TR" dirty="0" smtClean="0"/>
              <a:t>Duyarsızlaştırmada kaygının yerini adım adım alması için gevşeme gibi karşıt eylem içeren bir uyaran kullanılır.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902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Sistematik Duyarsızlaştırma - II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Duyarsızlaştırma genellikle fobilerin (herhangi bir belirgin bir dış tehlikenin bulunmadığı durumda yaşanan korku) tedavisinde kullanılır.</a:t>
            </a:r>
          </a:p>
          <a:p>
            <a:r>
              <a:rPr lang="tr-TR" dirty="0" smtClean="0"/>
              <a:t>Etkili duyarsızlaştırma danışanın gevşeyebilmesini ve hayal gücünü kullanabilmesini gerektirir.</a:t>
            </a:r>
          </a:p>
          <a:p>
            <a:r>
              <a:rPr lang="tr-TR" dirty="0" smtClean="0"/>
              <a:t>Müdahalenin üç temel adımı vardır:</a:t>
            </a:r>
          </a:p>
          <a:p>
            <a:pPr lvl="1"/>
            <a:r>
              <a:rPr lang="tr-TR" dirty="0" smtClean="0"/>
              <a:t>Derin kas gevşetme eğitimi</a:t>
            </a:r>
          </a:p>
          <a:p>
            <a:pPr lvl="1"/>
            <a:r>
              <a:rPr lang="tr-TR" dirty="0" smtClean="0"/>
              <a:t>Duyguyu tetikleyen durumları temsil eden bir hiyerarşi oluşturulması</a:t>
            </a:r>
          </a:p>
          <a:p>
            <a:pPr lvl="1"/>
            <a:r>
              <a:rPr lang="tr-TR" dirty="0" smtClean="0"/>
              <a:t>Danışan gevşeme durumundayken, hiyerarşide yer alan bileşenlerin hayal edilmek suretiyle aşamalı olarak eşleştirilmesi</a:t>
            </a:r>
          </a:p>
          <a:p>
            <a:r>
              <a:rPr lang="tr-TR" dirty="0" smtClean="0"/>
              <a:t>Müdahale; danışana, probleme ve kaygının şiddetine bağlı olarak 10 ila 30 oturum arası sürer. </a:t>
            </a:r>
          </a:p>
        </p:txBody>
      </p:sp>
    </p:spTree>
    <p:extLst>
      <p:ext uri="{BB962C8B-B14F-4D97-AF65-F5344CB8AC3E}">
        <p14:creationId xmlns:p14="http://schemas.microsoft.com/office/powerpoint/2010/main" val="2470840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Sistematik Duyarsızlaştırma - III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u="sng" dirty="0" smtClean="0"/>
              <a:t>Derin kas gevşetme eğitimi:</a:t>
            </a:r>
            <a:r>
              <a:rPr lang="tr-TR" dirty="0" smtClean="0"/>
              <a:t> Kas gevşetme eğitimi, yoga yada meditasyon</a:t>
            </a:r>
          </a:p>
          <a:p>
            <a:r>
              <a:rPr lang="tr-TR" u="sng" dirty="0" smtClean="0"/>
              <a:t>Hiyerarşi oluşturma: </a:t>
            </a:r>
            <a:r>
              <a:rPr lang="tr-TR" dirty="0" smtClean="0"/>
              <a:t>Duyarsızlaştırılacak olan kaygı gibi bir koşullu duyguyu uyandıran çeşitli durumların belirlenmesini içerir.</a:t>
            </a:r>
            <a:endParaRPr lang="tr-TR" u="sng" dirty="0" smtClean="0"/>
          </a:p>
          <a:p>
            <a:r>
              <a:rPr lang="tr-TR" dirty="0" smtClean="0"/>
              <a:t>Danışan gevşeme durumundayken, hiyerarşide yer alan bileşenlerin hayal edilmek suretiyle aşamalı olarak eşleştirilmesi</a:t>
            </a:r>
          </a:p>
        </p:txBody>
      </p:sp>
    </p:spTree>
    <p:extLst>
      <p:ext uri="{BB962C8B-B14F-4D97-AF65-F5344CB8AC3E}">
        <p14:creationId xmlns:p14="http://schemas.microsoft.com/office/powerpoint/2010/main" val="4046737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Sistematik Duyarsızlaştırma - </a:t>
            </a:r>
            <a:r>
              <a:rPr lang="tr-TR" dirty="0" smtClean="0"/>
              <a:t>IV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Hiyerarşi Oluşturma</a:t>
            </a:r>
          </a:p>
          <a:p>
            <a:pPr lvl="1"/>
            <a:r>
              <a:rPr lang="tr-TR" dirty="0" smtClean="0"/>
              <a:t>Üç tür hiyerarşi (Örnek </a:t>
            </a:r>
            <a:r>
              <a:rPr lang="tr-TR" dirty="0" err="1" smtClean="0"/>
              <a:t>syf</a:t>
            </a:r>
            <a:r>
              <a:rPr lang="tr-TR" dirty="0" smtClean="0"/>
              <a:t>. 231)</a:t>
            </a:r>
          </a:p>
          <a:p>
            <a:pPr lvl="2"/>
            <a:r>
              <a:rPr lang="tr-TR" u="sng" dirty="0" err="1" smtClean="0"/>
              <a:t>Mekansal</a:t>
            </a:r>
            <a:r>
              <a:rPr lang="tr-TR" u="sng" dirty="0" smtClean="0"/>
              <a:t>-zamansal:</a:t>
            </a:r>
            <a:r>
              <a:rPr lang="tr-TR" dirty="0" smtClean="0"/>
              <a:t> Korkulan ya da kaçınılan bir durumdan önce kalan zaman (</a:t>
            </a:r>
            <a:r>
              <a:rPr lang="tr-TR" dirty="0" err="1" smtClean="0"/>
              <a:t>Örn</a:t>
            </a:r>
            <a:r>
              <a:rPr lang="tr-TR" dirty="0" smtClean="0"/>
              <a:t>. bir sınava girmek)</a:t>
            </a:r>
          </a:p>
          <a:p>
            <a:pPr lvl="2"/>
            <a:r>
              <a:rPr lang="tr-TR" u="sng" dirty="0" smtClean="0"/>
              <a:t>Tematik:</a:t>
            </a:r>
            <a:r>
              <a:rPr lang="tr-TR" dirty="0" smtClean="0"/>
              <a:t> Duygu uyandıran durumu çevreleyen farklı parametreler (</a:t>
            </a:r>
            <a:r>
              <a:rPr lang="tr-TR" dirty="0" err="1" smtClean="0"/>
              <a:t>Örn</a:t>
            </a:r>
            <a:r>
              <a:rPr lang="tr-TR" dirty="0" smtClean="0"/>
              <a:t>. yükseklik korkusu)</a:t>
            </a:r>
          </a:p>
          <a:p>
            <a:pPr lvl="2"/>
            <a:r>
              <a:rPr lang="tr-TR" u="sng" dirty="0" smtClean="0"/>
              <a:t>Kişisel:</a:t>
            </a:r>
            <a:r>
              <a:rPr lang="tr-TR" dirty="0" smtClean="0"/>
              <a:t> Belirli bir kişiyle ilgili anıları ya da rahatsız edici düşünceleri temsil eden şeyler (</a:t>
            </a:r>
            <a:r>
              <a:rPr lang="tr-TR" dirty="0" err="1" smtClean="0"/>
              <a:t>Örn</a:t>
            </a:r>
            <a:r>
              <a:rPr lang="tr-TR" dirty="0" smtClean="0"/>
              <a:t>. kişinin işini kaybetmesi, boşanma, ayrılık)</a:t>
            </a:r>
          </a:p>
        </p:txBody>
      </p:sp>
    </p:spTree>
    <p:extLst>
      <p:ext uri="{BB962C8B-B14F-4D97-AF65-F5344CB8AC3E}">
        <p14:creationId xmlns:p14="http://schemas.microsoft.com/office/powerpoint/2010/main" val="33831105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727</TotalTime>
  <Words>819</Words>
  <Application>Microsoft Office PowerPoint</Application>
  <PresentationFormat>Ekran Gösterisi (4:3)</PresentationFormat>
  <Paragraphs>90</Paragraphs>
  <Slides>14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Urban</vt:lpstr>
      <vt:lpstr>DAVRANIŞSAL MÜDAHALELER III</vt:lpstr>
      <vt:lpstr>Beceri Kazandırma Eğitimleri</vt:lpstr>
      <vt:lpstr>Kaygı Azaltma Yöntemleri</vt:lpstr>
      <vt:lpstr>Gevşeme Alıştırmaları - I</vt:lpstr>
      <vt:lpstr>Gevşeme Alıştırmaları - II</vt:lpstr>
      <vt:lpstr>Sistematik Duyarsızlaştırma - I</vt:lpstr>
      <vt:lpstr>Sistematik Duyarsızlaştırma - II</vt:lpstr>
      <vt:lpstr>Sistematik Duyarsızlaştırma - III</vt:lpstr>
      <vt:lpstr>Sistematik Duyarsızlaştırma - IV</vt:lpstr>
      <vt:lpstr>Sistematik Duyarsızlaştırma - V</vt:lpstr>
      <vt:lpstr>Kendini Yönetme - I</vt:lpstr>
      <vt:lpstr>Kendini Yönetme - II</vt:lpstr>
      <vt:lpstr>Kendini Yönetme - III</vt:lpstr>
      <vt:lpstr>Kendini Yönetme - IV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STRATEJİ BELİRLEME VE MÜDAHALE SEÇME</dc:title>
  <dc:creator>Referee</dc:creator>
  <cp:lastModifiedBy>hatice</cp:lastModifiedBy>
  <cp:revision>111</cp:revision>
  <dcterms:created xsi:type="dcterms:W3CDTF">2011-11-30T00:53:45Z</dcterms:created>
  <dcterms:modified xsi:type="dcterms:W3CDTF">2023-03-04T16:44:37Z</dcterms:modified>
</cp:coreProperties>
</file>